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70" r:id="rId3"/>
    <p:sldId id="271" r:id="rId4"/>
    <p:sldId id="296" r:id="rId5"/>
    <p:sldId id="272" r:id="rId6"/>
    <p:sldId id="301" r:id="rId7"/>
    <p:sldId id="327" r:id="rId8"/>
    <p:sldId id="263" r:id="rId9"/>
    <p:sldId id="290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3421"/>
    <a:srgbClr val="0A8EC3"/>
    <a:srgbClr val="F0F0F0"/>
    <a:srgbClr val="CDEDF7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2" autoAdjust="0"/>
    <p:restoredTop sz="93469" autoAdjust="0"/>
  </p:normalViewPr>
  <p:slideViewPr>
    <p:cSldViewPr snapToGrid="0">
      <p:cViewPr varScale="1">
        <p:scale>
          <a:sx n="86" d="100"/>
          <a:sy n="86" d="100"/>
        </p:scale>
        <p:origin x="9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6717-022B-43AB-ACE2-87864EF331E3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D24D1-DA89-4274-8751-1E74DF762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515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972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045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402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2827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762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21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915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70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676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FB0C2-8514-4EBE-BC0E-703AA12A137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52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3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51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06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07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04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27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0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8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64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86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B07A3-5B43-45C9-BD23-81D3CD52133E}" type="datetimeFigureOut">
              <a:rPr lang="fr-FR" smtClean="0"/>
              <a:t>09/10/2018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B01A6-7787-43D9-9818-66C35927E2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17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9" name="Rectangle 8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dirty="0" smtClean="0">
                <a:solidFill>
                  <a:schemeClr val="tx1"/>
                </a:solidFill>
              </a:rPr>
              <a:t>Bouton suivant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Pas de barre de défilement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0502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400" dirty="0" smtClean="0">
                <a:solidFill>
                  <a:schemeClr val="tx1"/>
                </a:solidFill>
              </a:rPr>
              <a:t>Médias. : -</a:t>
            </a:r>
          </a:p>
          <a:p>
            <a:pPr defTabSz="457200" latinLnBrk="1" hangingPunct="0"/>
            <a:r>
              <a:rPr lang="fr-FR" sz="1400" i="1" dirty="0" err="1" smtClean="0">
                <a:solidFill>
                  <a:schemeClr val="tx1"/>
                </a:solidFill>
              </a:rPr>
              <a:t>Integ</a:t>
            </a:r>
            <a:r>
              <a:rPr lang="fr-FR" sz="1400" i="1" dirty="0" smtClean="0">
                <a:solidFill>
                  <a:schemeClr val="tx1"/>
                </a:solidFill>
              </a:rPr>
              <a:t>. : -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15690" y="4172471"/>
            <a:ext cx="531851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0A8E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</a:t>
            </a:r>
            <a:endParaRPr lang="fr-FR" dirty="0">
              <a:solidFill>
                <a:srgbClr val="0A8EC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74365" y="4717544"/>
            <a:ext cx="6866138" cy="420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74365" y="4740289"/>
            <a:ext cx="6866138" cy="46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1"/>
            <a:ext cx="8223477" cy="520000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390669" y="2020101"/>
            <a:ext cx="6347011" cy="1159805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Bienvenue dans ce module</a:t>
            </a:r>
          </a:p>
          <a:p>
            <a:pPr algn="ctr"/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 smtClean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Durée : X minutes</a:t>
            </a:r>
            <a:endParaRPr lang="fr-FR" sz="1400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52087" y="4556547"/>
            <a:ext cx="1081866" cy="3711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48937" y="4556547"/>
            <a:ext cx="5274526" cy="3711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7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module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3312" y="4817644"/>
            <a:ext cx="1228725" cy="3333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841223" y="1525339"/>
            <a:ext cx="5966274" cy="2607047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rgbClr val="009BD2"/>
                </a:solidFill>
              </a:rPr>
              <a:t>Votre module de formation est maintenant terminé.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Vous pouvez le quitter et retourner sur la plateforme pour poursuivre votre parcours.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66825" y="4784488"/>
            <a:ext cx="6186487" cy="375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/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i="1" dirty="0" smtClean="0">
                <a:solidFill>
                  <a:schemeClr val="tx1"/>
                </a:solidFill>
              </a:rPr>
              <a:t>/</a:t>
            </a:r>
            <a:endParaRPr lang="fr-FR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50" y="0"/>
            <a:ext cx="8705850" cy="546735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sz="1200" strike="sngStrike" dirty="0">
              <a:solidFill>
                <a:schemeClr val="tx1"/>
              </a:solidFill>
            </a:endParaRPr>
          </a:p>
          <a:p>
            <a:r>
              <a:rPr lang="fr-FR" sz="1200" dirty="0">
                <a:solidFill>
                  <a:schemeClr val="tx1"/>
                </a:solidFill>
              </a:rPr>
              <a:t>Voix vidéo : </a:t>
            </a:r>
            <a:r>
              <a:rPr lang="fr-FR" sz="1200" dirty="0" err="1">
                <a:solidFill>
                  <a:schemeClr val="tx1"/>
                </a:solidFill>
              </a:rPr>
              <a:t>Asperiores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omnis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error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dignissimos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saepe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nam</a:t>
            </a:r>
            <a:r>
              <a:rPr lang="fr-FR" sz="1200" dirty="0">
                <a:solidFill>
                  <a:schemeClr val="tx1"/>
                </a:solidFill>
              </a:rPr>
              <a:t>. Non ut </a:t>
            </a:r>
            <a:r>
              <a:rPr lang="fr-FR" sz="1200" dirty="0" err="1">
                <a:solidFill>
                  <a:schemeClr val="tx1"/>
                </a:solidFill>
              </a:rPr>
              <a:t>voluptatum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blanditiis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reprehenderit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dolorum</a:t>
            </a:r>
            <a:r>
              <a:rPr lang="fr-FR" sz="1200" dirty="0">
                <a:solidFill>
                  <a:schemeClr val="tx1"/>
                </a:solidFill>
              </a:rPr>
              <a:t> qui ut </a:t>
            </a:r>
            <a:r>
              <a:rPr lang="fr-FR" sz="1200" dirty="0" err="1">
                <a:solidFill>
                  <a:schemeClr val="tx1"/>
                </a:solidFill>
              </a:rPr>
              <a:t>optio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Possimus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tempore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ipsum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sapiente</a:t>
            </a:r>
            <a:r>
              <a:rPr lang="fr-FR" sz="1200" dirty="0">
                <a:solidFill>
                  <a:schemeClr val="tx1"/>
                </a:solidFill>
              </a:rPr>
              <a:t> quia libero.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err="1">
                <a:solidFill>
                  <a:schemeClr val="tx1"/>
                </a:solidFill>
              </a:rPr>
              <a:t>Consequatur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dolores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enim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possimus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Doloribus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placeat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sed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nisi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nulla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occaecati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quae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eum</a:t>
            </a:r>
            <a:r>
              <a:rPr lang="fr-FR" sz="1200" dirty="0">
                <a:solidFill>
                  <a:schemeClr val="tx1"/>
                </a:solidFill>
              </a:rPr>
              <a:t> ut. </a:t>
            </a:r>
            <a:r>
              <a:rPr lang="fr-FR" sz="1200" dirty="0" err="1">
                <a:solidFill>
                  <a:schemeClr val="tx1"/>
                </a:solidFill>
              </a:rPr>
              <a:t>Harum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distinctio</a:t>
            </a:r>
            <a:r>
              <a:rPr lang="fr-FR" sz="1200" dirty="0">
                <a:solidFill>
                  <a:schemeClr val="tx1"/>
                </a:solidFill>
              </a:rPr>
              <a:t> nihil </a:t>
            </a:r>
            <a:r>
              <a:rPr lang="fr-FR" sz="1200" dirty="0" err="1">
                <a:solidFill>
                  <a:schemeClr val="tx1"/>
                </a:solidFill>
              </a:rPr>
              <a:t>aut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laborum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tenetur</a:t>
            </a:r>
            <a:r>
              <a:rPr lang="fr-FR" sz="1200" dirty="0">
                <a:solidFill>
                  <a:schemeClr val="tx1"/>
                </a:solidFill>
              </a:rPr>
              <a:t>. Est </a:t>
            </a:r>
            <a:r>
              <a:rPr lang="fr-FR" sz="1200" dirty="0" err="1">
                <a:solidFill>
                  <a:schemeClr val="tx1"/>
                </a:solidFill>
              </a:rPr>
              <a:t>eos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consequuntur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dolorem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incidunt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autem</a:t>
            </a:r>
            <a:r>
              <a:rPr lang="fr-FR" sz="1200" dirty="0">
                <a:solidFill>
                  <a:schemeClr val="tx1"/>
                </a:solidFill>
              </a:rPr>
              <a:t> qui </a:t>
            </a:r>
            <a:r>
              <a:rPr lang="fr-FR" sz="1200" dirty="0" err="1">
                <a:solidFill>
                  <a:schemeClr val="tx1"/>
                </a:solidFill>
              </a:rPr>
              <a:t>nesciunt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Autem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autem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accusantium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quas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Deserunt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voluptatem</a:t>
            </a:r>
            <a:r>
              <a:rPr lang="fr-FR" sz="1200" dirty="0">
                <a:solidFill>
                  <a:schemeClr val="tx1"/>
                </a:solidFill>
              </a:rPr>
              <a:t> est in </a:t>
            </a:r>
            <a:r>
              <a:rPr lang="fr-FR" sz="1200" dirty="0" err="1">
                <a:solidFill>
                  <a:schemeClr val="tx1"/>
                </a:solidFill>
              </a:rPr>
              <a:t>facilis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doloribus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omnis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corrupti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rerum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  <a:endParaRPr lang="fr-FR" sz="1200" dirty="0" smtClean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Barre </a:t>
            </a:r>
            <a:r>
              <a:rPr lang="fr-FR" sz="1200" dirty="0">
                <a:solidFill>
                  <a:schemeClr val="tx1"/>
                </a:solidFill>
              </a:rPr>
              <a:t>de défilement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Bouton Suivant</a:t>
            </a:r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Bouton Précédent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Bouton Partie 1 du sommaire (vers slide 3)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Média : </a:t>
            </a:r>
            <a:r>
              <a:rPr lang="fr-FR" sz="1200" dirty="0" err="1" smtClean="0">
                <a:solidFill>
                  <a:schemeClr val="tx1"/>
                </a:solidFill>
              </a:rPr>
              <a:t>video</a:t>
            </a:r>
            <a:r>
              <a:rPr lang="fr-FR" sz="1200" dirty="0" smtClean="0">
                <a:solidFill>
                  <a:schemeClr val="tx1"/>
                </a:solidFill>
              </a:rPr>
              <a:t> slide_2.mp4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Integ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Sommaire + séquence vidéo personnage animé. 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La navigation est linéaire (accès au 1</a:t>
            </a:r>
            <a:r>
              <a:rPr lang="fr-FR" sz="1200" baseline="30000" dirty="0" smtClean="0">
                <a:solidFill>
                  <a:schemeClr val="tx1"/>
                </a:solidFill>
              </a:rPr>
              <a:t>er</a:t>
            </a:r>
            <a:r>
              <a:rPr lang="fr-FR" sz="1200" dirty="0" smtClean="0">
                <a:solidFill>
                  <a:schemeClr val="tx1"/>
                </a:solidFill>
              </a:rPr>
              <a:t> chapitre puis au 2 chapitre …)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Démarrage automatique de la vidéo. 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Seule le premier chapitre est cliquable. 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Afficher </a:t>
            </a:r>
            <a:r>
              <a:rPr lang="fr-FR" sz="1200" dirty="0">
                <a:solidFill>
                  <a:schemeClr val="tx1"/>
                </a:solidFill>
              </a:rPr>
              <a:t>la barre de défilement.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51924" y="2240951"/>
            <a:ext cx="3348000" cy="246221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 smtClean="0">
                <a:solidFill>
                  <a:srgbClr val="2596D8"/>
                </a:solidFill>
              </a:rPr>
              <a:t>Partie 2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65776" y="2687641"/>
            <a:ext cx="3356399" cy="246221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 smtClean="0">
                <a:solidFill>
                  <a:srgbClr val="2596D8"/>
                </a:solidFill>
              </a:rPr>
              <a:t>Lorem </a:t>
            </a:r>
            <a:r>
              <a:rPr lang="fr-FR" sz="1600" b="1" dirty="0" err="1" smtClean="0">
                <a:solidFill>
                  <a:srgbClr val="2596D8"/>
                </a:solidFill>
              </a:rPr>
              <a:t>ipsum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74175" y="1801118"/>
            <a:ext cx="3348000" cy="246221"/>
          </a:xfrm>
          <a:prstGeom prst="rect">
            <a:avLst/>
          </a:prstGeom>
          <a:solidFill>
            <a:srgbClr val="CDEDF7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 smtClean="0">
                <a:solidFill>
                  <a:srgbClr val="2596D8"/>
                </a:solidFill>
              </a:rPr>
              <a:t>Partie 1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65775" y="3127474"/>
            <a:ext cx="3348000" cy="246221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 smtClean="0">
                <a:solidFill>
                  <a:srgbClr val="2596D8"/>
                </a:solidFill>
              </a:rPr>
              <a:t>Partie 4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832" y="2196301"/>
            <a:ext cx="361950" cy="390525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465776" y="2687488"/>
            <a:ext cx="3348000" cy="288000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noAutofit/>
          </a:bodyPr>
          <a:lstStyle/>
          <a:p>
            <a:r>
              <a:rPr lang="fr-FR" sz="1600" b="1" dirty="0" smtClean="0">
                <a:solidFill>
                  <a:srgbClr val="2596D8"/>
                </a:solidFill>
              </a:rPr>
              <a:t>Partie 3</a:t>
            </a:r>
            <a:endParaRPr lang="fr-FR" sz="1600" b="1" dirty="0">
              <a:solidFill>
                <a:srgbClr val="2596D8"/>
              </a:solidFill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975" y="2650192"/>
            <a:ext cx="361950" cy="390525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832" y="1755445"/>
            <a:ext cx="361950" cy="39052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118652" y="1705503"/>
            <a:ext cx="570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A8EC3"/>
                </a:solidFill>
                <a:sym typeface="Wingdings" panose="05000000000000000000" pitchFamily="2" charset="2"/>
              </a:rPr>
              <a:t></a:t>
            </a:r>
            <a:endParaRPr lang="fr-FR" sz="2000" dirty="0">
              <a:solidFill>
                <a:srgbClr val="0A8EC3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917" y="937152"/>
            <a:ext cx="3100039" cy="310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</a:t>
            </a:r>
            <a:r>
              <a:rPr lang="fr-FR" dirty="0" smtClean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–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artie 1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slide3.mp3</a:t>
            </a:r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Blablabla </a:t>
            </a:r>
            <a:r>
              <a:rPr lang="fr-FR" sz="1200" dirty="0" err="1" smtClean="0">
                <a:solidFill>
                  <a:schemeClr val="tx1"/>
                </a:solidFill>
              </a:rPr>
              <a:t>blabla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bla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texte renfort femme</a:t>
            </a:r>
            <a:r>
              <a:rPr lang="fr-FR" sz="1200" dirty="0">
                <a:solidFill>
                  <a:schemeClr val="tx1"/>
                </a:solidFill>
              </a:rPr>
              <a:t>. Blablabla </a:t>
            </a:r>
            <a:r>
              <a:rPr lang="fr-FR" sz="1200" dirty="0" err="1">
                <a:solidFill>
                  <a:schemeClr val="tx1"/>
                </a:solidFill>
              </a:rPr>
              <a:t>blabla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</a:t>
            </a:r>
            <a:r>
              <a:rPr lang="fr-FR" sz="1200" dirty="0">
                <a:solidFill>
                  <a:schemeClr val="tx1"/>
                </a:solidFill>
              </a:rPr>
              <a:t> Blablabla </a:t>
            </a:r>
            <a:r>
              <a:rPr lang="fr-FR" sz="1200" dirty="0" err="1">
                <a:solidFill>
                  <a:schemeClr val="tx1"/>
                </a:solidFill>
              </a:rPr>
              <a:t>blabla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>
                <a:solidFill>
                  <a:schemeClr val="tx1"/>
                </a:solidFill>
              </a:rPr>
              <a:t>Blablabla </a:t>
            </a:r>
            <a:r>
              <a:rPr lang="fr-FR" sz="1200" dirty="0" err="1">
                <a:solidFill>
                  <a:schemeClr val="tx1"/>
                </a:solidFill>
              </a:rPr>
              <a:t>blabla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bla</a:t>
            </a:r>
            <a:r>
              <a:rPr lang="fr-FR" sz="1200" dirty="0">
                <a:solidFill>
                  <a:schemeClr val="tx1"/>
                </a:solidFill>
              </a:rPr>
              <a:t> Blablabla </a:t>
            </a:r>
            <a:r>
              <a:rPr lang="fr-FR" sz="1200" dirty="0" err="1">
                <a:solidFill>
                  <a:schemeClr val="tx1"/>
                </a:solidFill>
              </a:rPr>
              <a:t>blabla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texte renfort hommes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Blablabla </a:t>
            </a:r>
            <a:r>
              <a:rPr lang="fr-FR" sz="1200" dirty="0" err="1">
                <a:solidFill>
                  <a:schemeClr val="tx1"/>
                </a:solidFill>
              </a:rPr>
              <a:t>blabla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Curseur de la barre de défilement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précédent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suivant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Illust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Scène avec 3 personnages, une femme et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deux hommes (slide3.jpg)</a:t>
            </a:r>
          </a:p>
          <a:p>
            <a:pPr defTabSz="457200" latinLnBrk="1" hangingPunct="0"/>
            <a:r>
              <a:rPr lang="fr-FR" sz="1200" dirty="0" err="1" smtClean="0">
                <a:solidFill>
                  <a:schemeClr val="tx1"/>
                </a:solidFill>
              </a:rPr>
              <a:t>Integ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: apport : 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Synchroniser </a:t>
            </a:r>
            <a:r>
              <a:rPr lang="fr-FR" sz="1200" dirty="0">
                <a:solidFill>
                  <a:schemeClr val="tx1"/>
                </a:solidFill>
              </a:rPr>
              <a:t>les éléments de l’écran sur la voix off.</a:t>
            </a:r>
          </a:p>
          <a:p>
            <a:pPr defTabSz="457200" latinLnBrk="1" hangingPunct="0"/>
            <a:r>
              <a:rPr lang="fr-FR" sz="1200" dirty="0">
                <a:solidFill>
                  <a:schemeClr val="tx1"/>
                </a:solidFill>
              </a:rPr>
              <a:t>Afficher la barre de défilement.</a:t>
            </a:r>
          </a:p>
          <a:p>
            <a:pPr defTabSz="457200" latinLnBrk="1" hangingPunct="0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935213" y="3538917"/>
            <a:ext cx="424386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Texte renfort femme </a:t>
            </a:r>
            <a:endParaRPr lang="fr-FR" sz="14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966765" y="904803"/>
            <a:ext cx="726283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A8E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935212" y="3952510"/>
            <a:ext cx="42438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Texte renfort hommes</a:t>
            </a:r>
            <a:endParaRPr lang="fr-FR" sz="16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862" y="1284542"/>
            <a:ext cx="3992223" cy="2091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 –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 1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slide4.mp3</a:t>
            </a:r>
          </a:p>
          <a:p>
            <a:r>
              <a:rPr lang="fr-FR" sz="1200" dirty="0" err="1">
                <a:solidFill>
                  <a:schemeClr val="tx1"/>
                </a:solidFill>
              </a:rPr>
              <a:t>Asperiores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omnis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error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dignissimos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saepe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nam</a:t>
            </a:r>
            <a:r>
              <a:rPr lang="fr-FR" sz="1200" dirty="0">
                <a:solidFill>
                  <a:schemeClr val="tx1"/>
                </a:solidFill>
              </a:rPr>
              <a:t>. Non ut </a:t>
            </a:r>
            <a:r>
              <a:rPr lang="fr-FR" sz="1200" dirty="0" err="1">
                <a:solidFill>
                  <a:schemeClr val="tx1"/>
                </a:solidFill>
              </a:rPr>
              <a:t>voluptatum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blanditiis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reprehenderit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dolorum</a:t>
            </a:r>
            <a:r>
              <a:rPr lang="fr-FR" sz="1200" dirty="0">
                <a:solidFill>
                  <a:schemeClr val="tx1"/>
                </a:solidFill>
              </a:rPr>
              <a:t> qui ut </a:t>
            </a:r>
            <a:r>
              <a:rPr lang="fr-FR" sz="1200" dirty="0" err="1">
                <a:solidFill>
                  <a:schemeClr val="tx1"/>
                </a:solidFill>
              </a:rPr>
              <a:t>optio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endParaRPr lang="fr-FR" sz="1200" dirty="0" smtClean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b="1" dirty="0" err="1">
                <a:solidFill>
                  <a:schemeClr val="tx1"/>
                </a:solidFill>
              </a:rPr>
              <a:t>Eius</a:t>
            </a:r>
            <a:r>
              <a:rPr lang="fr-FR" sz="1200" b="1" dirty="0">
                <a:solidFill>
                  <a:schemeClr val="tx1"/>
                </a:solidFill>
              </a:rPr>
              <a:t> quasi ut </a:t>
            </a:r>
            <a:r>
              <a:rPr lang="fr-FR" sz="1200" b="1" dirty="0" err="1">
                <a:solidFill>
                  <a:schemeClr val="tx1"/>
                </a:solidFill>
              </a:rPr>
              <a:t>optio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dolor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molestiae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quis</a:t>
            </a:r>
            <a:r>
              <a:rPr lang="fr-FR" sz="1200" b="1" dirty="0">
                <a:solidFill>
                  <a:schemeClr val="tx1"/>
                </a:solidFill>
              </a:rPr>
              <a:t>. </a:t>
            </a:r>
            <a:r>
              <a:rPr lang="fr-FR" sz="1200" b="1" dirty="0" err="1">
                <a:solidFill>
                  <a:schemeClr val="tx1"/>
                </a:solidFill>
              </a:rPr>
              <a:t>Autem</a:t>
            </a:r>
            <a:r>
              <a:rPr lang="fr-FR" sz="1200" b="1" dirty="0">
                <a:solidFill>
                  <a:schemeClr val="tx1"/>
                </a:solidFill>
              </a:rPr>
              <a:t> qui qui </a:t>
            </a:r>
            <a:r>
              <a:rPr lang="fr-FR" sz="1200" b="1" dirty="0" err="1">
                <a:solidFill>
                  <a:schemeClr val="tx1"/>
                </a:solidFill>
              </a:rPr>
              <a:t>cupiditate</a:t>
            </a:r>
            <a:r>
              <a:rPr lang="fr-FR" sz="1200" b="1" dirty="0" smtClean="0">
                <a:solidFill>
                  <a:schemeClr val="tx1"/>
                </a:solidFill>
              </a:rPr>
              <a:t>.</a:t>
            </a:r>
          </a:p>
          <a:p>
            <a:endParaRPr lang="fr-FR" sz="1200" dirty="0" smtClean="0">
              <a:solidFill>
                <a:schemeClr val="tx1"/>
              </a:solidFill>
            </a:endParaRPr>
          </a:p>
          <a:p>
            <a:r>
              <a:rPr lang="fr-FR" sz="1200" dirty="0" err="1" smtClean="0">
                <a:solidFill>
                  <a:schemeClr val="tx1"/>
                </a:solidFill>
              </a:rPr>
              <a:t>Possimus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tempore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ipsum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sapiente</a:t>
            </a:r>
            <a:r>
              <a:rPr lang="fr-FR" sz="1200" dirty="0">
                <a:solidFill>
                  <a:schemeClr val="tx1"/>
                </a:solidFill>
              </a:rPr>
              <a:t> quia libero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b="1" dirty="0" err="1">
                <a:solidFill>
                  <a:schemeClr val="tx1"/>
                </a:solidFill>
              </a:rPr>
              <a:t>Dolorum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sit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incidunt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voluptatem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eos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rerum</a:t>
            </a:r>
            <a:r>
              <a:rPr lang="fr-FR" sz="1200" b="1" dirty="0">
                <a:solidFill>
                  <a:schemeClr val="tx1"/>
                </a:solidFill>
              </a:rPr>
              <a:t> qui et. Ad quo quasi </a:t>
            </a:r>
            <a:r>
              <a:rPr lang="fr-FR" sz="1200" b="1" dirty="0" err="1">
                <a:solidFill>
                  <a:schemeClr val="tx1"/>
                </a:solidFill>
              </a:rPr>
              <a:t>adipisci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aspernatur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nulla</a:t>
            </a:r>
            <a:r>
              <a:rPr lang="fr-FR" sz="1200" b="1" dirty="0">
                <a:solidFill>
                  <a:schemeClr val="tx1"/>
                </a:solidFill>
              </a:rPr>
              <a:t> in.</a:t>
            </a:r>
          </a:p>
          <a:p>
            <a:endParaRPr lang="fr-FR" sz="1200" dirty="0" smtClean="0">
              <a:solidFill>
                <a:schemeClr val="tx1"/>
              </a:solidFill>
            </a:endParaRPr>
          </a:p>
          <a:p>
            <a:r>
              <a:rPr lang="fr-FR" sz="1200" dirty="0" err="1" smtClean="0">
                <a:solidFill>
                  <a:schemeClr val="tx1"/>
                </a:solidFill>
              </a:rPr>
              <a:t>Consequatur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et </a:t>
            </a:r>
            <a:r>
              <a:rPr lang="fr-FR" sz="1200" dirty="0" err="1">
                <a:solidFill>
                  <a:schemeClr val="tx1"/>
                </a:solidFill>
              </a:rPr>
              <a:t>dolores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enim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possimus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Doloribus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placeat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sed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nisi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nulla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occaecati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quae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eum</a:t>
            </a:r>
            <a:r>
              <a:rPr lang="fr-FR" sz="1200" dirty="0">
                <a:solidFill>
                  <a:schemeClr val="tx1"/>
                </a:solidFill>
              </a:rPr>
              <a:t> ut. </a:t>
            </a:r>
            <a:r>
              <a:rPr lang="fr-FR" sz="1200" dirty="0" err="1">
                <a:solidFill>
                  <a:schemeClr val="tx1"/>
                </a:solidFill>
              </a:rPr>
              <a:t>Harum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distinctio</a:t>
            </a:r>
            <a:r>
              <a:rPr lang="fr-FR" sz="1200" dirty="0">
                <a:solidFill>
                  <a:schemeClr val="tx1"/>
                </a:solidFill>
              </a:rPr>
              <a:t> nihil </a:t>
            </a:r>
            <a:r>
              <a:rPr lang="fr-FR" sz="1200" dirty="0" err="1">
                <a:solidFill>
                  <a:schemeClr val="tx1"/>
                </a:solidFill>
              </a:rPr>
              <a:t>aut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laborum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tenetur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  <a:endParaRPr lang="fr-FR" sz="1200" dirty="0" smtClean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Curseur de la barre de défilement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précédent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suivant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Illust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Slide4.jpg - Un </a:t>
            </a:r>
            <a:r>
              <a:rPr lang="fr-FR" sz="1200" dirty="0">
                <a:solidFill>
                  <a:schemeClr val="tx1"/>
                </a:solidFill>
              </a:rPr>
              <a:t>bureau open-</a:t>
            </a:r>
            <a:r>
              <a:rPr lang="fr-FR" sz="1200" dirty="0" err="1">
                <a:solidFill>
                  <a:schemeClr val="tx1"/>
                </a:solidFill>
              </a:rPr>
              <a:t>space</a:t>
            </a:r>
            <a:r>
              <a:rPr lang="fr-FR" sz="1200" dirty="0">
                <a:solidFill>
                  <a:schemeClr val="tx1"/>
                </a:solidFill>
              </a:rPr>
              <a:t> avec les trois personnages précédents assis.</a:t>
            </a:r>
          </a:p>
          <a:p>
            <a:pPr defTabSz="457200" latinLnBrk="1" hangingPunct="0"/>
            <a:r>
              <a:rPr lang="fr-FR" sz="1200" dirty="0" err="1" smtClean="0">
                <a:solidFill>
                  <a:schemeClr val="tx1"/>
                </a:solidFill>
              </a:rPr>
              <a:t>Integ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: apport : 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Synchroniser </a:t>
            </a:r>
            <a:r>
              <a:rPr lang="fr-FR" sz="1200" dirty="0">
                <a:solidFill>
                  <a:schemeClr val="tx1"/>
                </a:solidFill>
              </a:rPr>
              <a:t>les éléments de l’écran sur la voix off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Afficher les mises en avant quand la voix en parle.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966765" y="904803"/>
            <a:ext cx="726283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A8E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96935" y="1019103"/>
            <a:ext cx="5343895" cy="216348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Illust</a:t>
            </a:r>
            <a:r>
              <a:rPr lang="fr-FR" sz="1400" dirty="0" smtClean="0"/>
              <a:t>. Slide4.jpg</a:t>
            </a:r>
          </a:p>
          <a:p>
            <a:pPr algn="ctr"/>
            <a:r>
              <a:rPr lang="fr-FR" sz="1400" dirty="0" smtClean="0"/>
              <a:t>Un bureau </a:t>
            </a:r>
            <a:r>
              <a:rPr lang="fr-FR" sz="1400" i="1" dirty="0" smtClean="0"/>
              <a:t>open-</a:t>
            </a:r>
            <a:r>
              <a:rPr lang="fr-FR" sz="1400" i="1" dirty="0" err="1" smtClean="0"/>
              <a:t>space</a:t>
            </a:r>
            <a:r>
              <a:rPr lang="fr-FR" sz="1400" dirty="0" smtClean="0"/>
              <a:t> avec les trois personnages précédents assis.</a:t>
            </a:r>
            <a:endParaRPr lang="fr-FR" sz="1400" dirty="0"/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2291284" y="2895660"/>
            <a:ext cx="445359" cy="462754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2628205" y="2539433"/>
            <a:ext cx="531891" cy="4144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4513570" y="2998534"/>
            <a:ext cx="29867" cy="38688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4262557" y="2559795"/>
            <a:ext cx="531891" cy="41446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1276095" y="3307473"/>
            <a:ext cx="201668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Femme : </a:t>
            </a:r>
            <a:r>
              <a:rPr lang="fr-FR" sz="1200" dirty="0" err="1"/>
              <a:t>Eius</a:t>
            </a:r>
            <a:r>
              <a:rPr lang="fr-FR" sz="1200" dirty="0"/>
              <a:t> quasi ut </a:t>
            </a:r>
            <a:r>
              <a:rPr lang="fr-FR" sz="1200" dirty="0" err="1"/>
              <a:t>optio</a:t>
            </a:r>
            <a:r>
              <a:rPr lang="fr-FR" sz="1200" dirty="0"/>
              <a:t> </a:t>
            </a:r>
            <a:r>
              <a:rPr lang="fr-FR" sz="1200" dirty="0" err="1"/>
              <a:t>dolor</a:t>
            </a:r>
            <a:r>
              <a:rPr lang="fr-FR" sz="1200" dirty="0"/>
              <a:t> </a:t>
            </a:r>
            <a:r>
              <a:rPr lang="fr-FR" sz="1200" dirty="0" err="1"/>
              <a:t>molestiae</a:t>
            </a:r>
            <a:r>
              <a:rPr lang="fr-FR" sz="1200" dirty="0"/>
              <a:t> </a:t>
            </a:r>
            <a:r>
              <a:rPr lang="fr-FR" sz="1200" dirty="0" err="1"/>
              <a:t>quis</a:t>
            </a:r>
            <a:r>
              <a:rPr lang="fr-FR" sz="1200" dirty="0"/>
              <a:t>. </a:t>
            </a:r>
            <a:r>
              <a:rPr lang="fr-FR" sz="1200" dirty="0" err="1"/>
              <a:t>Autem</a:t>
            </a:r>
            <a:r>
              <a:rPr lang="fr-FR" sz="1200" dirty="0"/>
              <a:t> qui qui </a:t>
            </a:r>
            <a:r>
              <a:rPr lang="fr-FR" sz="1200" dirty="0" err="1"/>
              <a:t>cupiditate</a:t>
            </a:r>
            <a:r>
              <a:rPr lang="fr-FR" sz="1200" dirty="0"/>
              <a:t>.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503941" y="3307472"/>
            <a:ext cx="233274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Hommes : </a:t>
            </a:r>
            <a:r>
              <a:rPr lang="fr-FR" sz="1200" dirty="0" err="1"/>
              <a:t>Dolorum</a:t>
            </a:r>
            <a:r>
              <a:rPr lang="fr-FR" sz="1200" dirty="0"/>
              <a:t> </a:t>
            </a:r>
            <a:r>
              <a:rPr lang="fr-FR" sz="1200" dirty="0" err="1"/>
              <a:t>sit</a:t>
            </a:r>
            <a:r>
              <a:rPr lang="fr-FR" sz="1200" dirty="0"/>
              <a:t> </a:t>
            </a:r>
            <a:r>
              <a:rPr lang="fr-FR" sz="1200" dirty="0" err="1"/>
              <a:t>incidunt</a:t>
            </a:r>
            <a:r>
              <a:rPr lang="fr-FR" sz="1200" dirty="0"/>
              <a:t> </a:t>
            </a:r>
            <a:r>
              <a:rPr lang="fr-FR" sz="1200" dirty="0" err="1"/>
              <a:t>voluptatem</a:t>
            </a:r>
            <a:r>
              <a:rPr lang="fr-FR" sz="1200" dirty="0"/>
              <a:t> </a:t>
            </a:r>
            <a:r>
              <a:rPr lang="fr-FR" sz="1200" dirty="0" err="1"/>
              <a:t>eos</a:t>
            </a:r>
            <a:r>
              <a:rPr lang="fr-FR" sz="1200" dirty="0"/>
              <a:t> </a:t>
            </a:r>
            <a:r>
              <a:rPr lang="fr-FR" sz="1200" dirty="0" err="1"/>
              <a:t>rerum</a:t>
            </a:r>
            <a:r>
              <a:rPr lang="fr-FR" sz="1200" dirty="0"/>
              <a:t> qui et. Ad quo quasi </a:t>
            </a:r>
            <a:r>
              <a:rPr lang="fr-FR" sz="1200" dirty="0" err="1"/>
              <a:t>adipisci</a:t>
            </a:r>
            <a:r>
              <a:rPr lang="fr-FR" sz="1200" dirty="0"/>
              <a:t> </a:t>
            </a:r>
            <a:r>
              <a:rPr lang="fr-FR" sz="1200" dirty="0" err="1"/>
              <a:t>aspernatur</a:t>
            </a:r>
            <a:r>
              <a:rPr lang="fr-FR" sz="1200" dirty="0"/>
              <a:t> </a:t>
            </a:r>
            <a:r>
              <a:rPr lang="fr-FR" sz="1200" dirty="0" err="1"/>
              <a:t>nulla</a:t>
            </a:r>
            <a:r>
              <a:rPr lang="fr-FR" sz="1200" dirty="0"/>
              <a:t> in.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0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slide5.mp3 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Consigne glisser-déposer blablabla</a:t>
            </a:r>
            <a:endParaRPr lang="fr-FR" sz="12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13776" y="175823"/>
            <a:ext cx="658300" cy="22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022916" y="914891"/>
            <a:ext cx="726283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A8E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Consigne glisser déposer blablabla</a:t>
            </a:r>
          </a:p>
          <a:p>
            <a:r>
              <a:rPr lang="fr-F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Déplacez chaque étiquette puis validez.</a:t>
            </a:r>
            <a:endParaRPr lang="fr-FR" sz="1400" i="1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3409718" y="3689837"/>
            <a:ext cx="1012499" cy="262745"/>
          </a:xfrm>
          <a:prstGeom prst="roundRect">
            <a:avLst/>
          </a:prstGeom>
          <a:solidFill>
            <a:srgbClr val="D93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Valider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69771" y="4847858"/>
            <a:ext cx="5292394" cy="283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015885" y="4208845"/>
            <a:ext cx="7590370" cy="440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</a:t>
            </a:r>
            <a:r>
              <a:rPr lang="fr-FR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 réponse </a:t>
            </a:r>
            <a:r>
              <a:rPr lang="fr-F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fr-FR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Réponse incorrecte</a:t>
            </a:r>
          </a:p>
          <a:p>
            <a:pPr lvl="5"/>
            <a:r>
              <a:rPr lang="fr-F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7464994" y="4314572"/>
            <a:ext cx="1012499" cy="262745"/>
          </a:xfrm>
          <a:prstGeom prst="roundRect">
            <a:avLst/>
          </a:prstGeom>
          <a:solidFill>
            <a:srgbClr val="D93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Continuer</a:t>
            </a:r>
            <a:endParaRPr lang="fr-FR" sz="12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1035809" y="2771662"/>
            <a:ext cx="1725821" cy="288000"/>
          </a:xfrm>
          <a:prstGeom prst="roundRect">
            <a:avLst/>
          </a:prstGeom>
          <a:solidFill>
            <a:srgbClr val="CDEDF7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Objet 4</a:t>
            </a:r>
            <a:endParaRPr lang="fr-FR" sz="1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4668299" y="1556708"/>
            <a:ext cx="406555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1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637020" y="1930933"/>
            <a:ext cx="3968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2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625993" y="2362620"/>
            <a:ext cx="3968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3</a:t>
            </a:r>
            <a:endParaRPr lang="fr-FR" sz="1400" i="1" dirty="0"/>
          </a:p>
        </p:txBody>
      </p:sp>
      <p:sp>
        <p:nvSpPr>
          <p:cNvPr id="32" name="Rectangle 31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Déplacer au moins 1 étiquette avant </a:t>
            </a:r>
            <a:r>
              <a:rPr lang="fr-FR" sz="1200" dirty="0">
                <a:solidFill>
                  <a:schemeClr val="tx1"/>
                </a:solidFill>
              </a:rPr>
              <a:t>de valider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Valider affiche le feedback + les erreurs en rouge + les bonnes réponses en vert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Continuer passe au slide </a:t>
            </a:r>
            <a:r>
              <a:rPr lang="fr-FR" sz="1200" dirty="0" smtClean="0">
                <a:solidFill>
                  <a:schemeClr val="tx1"/>
                </a:solidFill>
              </a:rPr>
              <a:t>suivant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Bouton suivant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Bouton précédent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Illust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-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Integ</a:t>
            </a:r>
            <a:r>
              <a:rPr lang="fr-FR" sz="1200" dirty="0">
                <a:solidFill>
                  <a:schemeClr val="tx1"/>
                </a:solidFill>
              </a:rPr>
              <a:t> : Activité glisser-déposer </a:t>
            </a:r>
          </a:p>
          <a:p>
            <a:pPr defTabSz="457200" latinLnBrk="1" hangingPunct="0"/>
            <a:r>
              <a:rPr lang="fr-FR" sz="1200" dirty="0">
                <a:solidFill>
                  <a:schemeClr val="tx1"/>
                </a:solidFill>
              </a:rPr>
              <a:t>Feedback : Afficher Bonne réponse ou Réponse incorrecte.</a:t>
            </a:r>
          </a:p>
          <a:p>
            <a:pPr defTabSz="457200" latinLnBrk="1" hangingPunct="0"/>
            <a:r>
              <a:rPr lang="fr-FR" sz="1200" dirty="0">
                <a:solidFill>
                  <a:schemeClr val="tx1"/>
                </a:solidFill>
              </a:rPr>
              <a:t>Puis, 1’’ après,  afficher la bonne réponse en </a:t>
            </a:r>
            <a:r>
              <a:rPr lang="fr-FR" sz="1200" dirty="0" smtClean="0">
                <a:solidFill>
                  <a:schemeClr val="tx1"/>
                </a:solidFill>
              </a:rPr>
              <a:t>vert.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 –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 1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640164" y="2763722"/>
            <a:ext cx="3968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4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68887" y="3198238"/>
            <a:ext cx="39684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 5</a:t>
            </a:r>
            <a:endParaRPr lang="fr-FR" sz="1400" i="1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1035808" y="3145574"/>
            <a:ext cx="1725821" cy="288000"/>
          </a:xfrm>
          <a:prstGeom prst="roundRect">
            <a:avLst/>
          </a:prstGeom>
          <a:solidFill>
            <a:srgbClr val="CDEDF7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Objet 5</a:t>
            </a:r>
            <a:endParaRPr lang="fr-FR" sz="1400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1035810" y="1599444"/>
            <a:ext cx="1725821" cy="288000"/>
          </a:xfrm>
          <a:prstGeom prst="roundRect">
            <a:avLst/>
          </a:prstGeom>
          <a:solidFill>
            <a:srgbClr val="CDEDF7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Objet 1</a:t>
            </a:r>
            <a:endParaRPr lang="fr-FR" sz="1400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1035809" y="1998597"/>
            <a:ext cx="1725821" cy="288000"/>
          </a:xfrm>
          <a:prstGeom prst="roundRect">
            <a:avLst/>
          </a:prstGeom>
          <a:solidFill>
            <a:srgbClr val="CDEDF7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Objet 2</a:t>
            </a:r>
            <a:endParaRPr lang="fr-FR" sz="1400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1035808" y="2405194"/>
            <a:ext cx="1725821" cy="288000"/>
          </a:xfrm>
          <a:prstGeom prst="roundRect">
            <a:avLst/>
          </a:prstGeom>
          <a:solidFill>
            <a:srgbClr val="CDEDF7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Objet 3</a:t>
            </a:r>
            <a:endParaRPr lang="fr-FR" sz="1200" strike="sngStrike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2928517" y="1599444"/>
            <a:ext cx="1725821" cy="288000"/>
          </a:xfrm>
          <a:prstGeom prst="roundRect">
            <a:avLst/>
          </a:prstGeom>
          <a:solidFill>
            <a:srgbClr val="F0F0F0"/>
          </a:solidFill>
          <a:ln w="1905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Zone 2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2928516" y="1973356"/>
            <a:ext cx="1725821" cy="288000"/>
          </a:xfrm>
          <a:prstGeom prst="roundRect">
            <a:avLst/>
          </a:prstGeom>
          <a:solidFill>
            <a:srgbClr val="F0F0F0"/>
          </a:solidFill>
          <a:ln w="1905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Zone 3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2928515" y="2372509"/>
            <a:ext cx="1725821" cy="288000"/>
          </a:xfrm>
          <a:prstGeom prst="roundRect">
            <a:avLst/>
          </a:prstGeom>
          <a:solidFill>
            <a:srgbClr val="F0F0F0"/>
          </a:solidFill>
          <a:ln w="1905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Zone 5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2928514" y="2771662"/>
            <a:ext cx="1725821" cy="288000"/>
          </a:xfrm>
          <a:prstGeom prst="roundRect">
            <a:avLst/>
          </a:prstGeom>
          <a:solidFill>
            <a:srgbClr val="F0F0F0"/>
          </a:solidFill>
          <a:ln w="1905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Zone 1</a:t>
            </a:r>
            <a:endParaRPr lang="fr-FR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2928513" y="3178259"/>
            <a:ext cx="1725821" cy="288000"/>
          </a:xfrm>
          <a:prstGeom prst="roundRect">
            <a:avLst/>
          </a:prstGeom>
          <a:solidFill>
            <a:srgbClr val="F0F0F0"/>
          </a:solidFill>
          <a:ln w="1905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>
                    <a:lumMod val="75000"/>
                  </a:schemeClr>
                </a:solidFill>
              </a:rPr>
              <a:t>Zone 5</a:t>
            </a:r>
            <a:endParaRPr lang="fr-FR" sz="1200" strike="sngStrike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4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 –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 1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Slide6.mp3</a:t>
            </a:r>
          </a:p>
          <a:p>
            <a:r>
              <a:rPr lang="fr-FR" sz="1200" dirty="0" err="1">
                <a:solidFill>
                  <a:schemeClr val="tx1"/>
                </a:solidFill>
              </a:rPr>
              <a:t>Odio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quas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corrupti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cumque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rerum</a:t>
            </a:r>
            <a:r>
              <a:rPr lang="fr-FR" sz="1200" dirty="0">
                <a:solidFill>
                  <a:schemeClr val="tx1"/>
                </a:solidFill>
              </a:rPr>
              <a:t> a quia. </a:t>
            </a:r>
            <a:r>
              <a:rPr lang="fr-FR" sz="1200" dirty="0" err="1">
                <a:solidFill>
                  <a:schemeClr val="tx1"/>
                </a:solidFill>
              </a:rPr>
              <a:t>Assumenda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facere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animi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dolorem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blanditiis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quisquam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ullam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eum</a:t>
            </a:r>
            <a:r>
              <a:rPr lang="fr-FR" sz="1200" dirty="0">
                <a:solidFill>
                  <a:schemeClr val="tx1"/>
                </a:solidFill>
              </a:rPr>
              <a:t>. Et </a:t>
            </a:r>
            <a:r>
              <a:rPr lang="fr-FR" sz="1200" dirty="0" err="1">
                <a:solidFill>
                  <a:schemeClr val="tx1"/>
                </a:solidFill>
              </a:rPr>
              <a:t>tenetur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iste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dolores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Inventore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rerum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enim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nisi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vel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Blanditiis</a:t>
            </a:r>
            <a:r>
              <a:rPr lang="fr-FR" sz="1200" dirty="0">
                <a:solidFill>
                  <a:schemeClr val="tx1"/>
                </a:solidFill>
              </a:rPr>
              <a:t> quia </a:t>
            </a:r>
            <a:r>
              <a:rPr lang="fr-FR" sz="1200" dirty="0" err="1">
                <a:solidFill>
                  <a:schemeClr val="tx1"/>
                </a:solidFill>
              </a:rPr>
              <a:t>totam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velit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sequi</a:t>
            </a:r>
            <a:r>
              <a:rPr lang="fr-FR" sz="1200" dirty="0">
                <a:solidFill>
                  <a:schemeClr val="tx1"/>
                </a:solidFill>
              </a:rPr>
              <a:t> non et. Qui </a:t>
            </a:r>
            <a:r>
              <a:rPr lang="fr-FR" sz="1200" dirty="0" err="1">
                <a:solidFill>
                  <a:schemeClr val="tx1"/>
                </a:solidFill>
              </a:rPr>
              <a:t>accusantium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voluptas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ipsum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dolorem</a:t>
            </a:r>
            <a:r>
              <a:rPr lang="fr-FR" sz="1200" dirty="0">
                <a:solidFill>
                  <a:schemeClr val="tx1"/>
                </a:solidFill>
              </a:rPr>
              <a:t> alias </a:t>
            </a:r>
            <a:r>
              <a:rPr lang="fr-FR" sz="1200" dirty="0" err="1">
                <a:solidFill>
                  <a:schemeClr val="tx1"/>
                </a:solidFill>
              </a:rPr>
              <a:t>voluptatem</a:t>
            </a:r>
            <a:r>
              <a:rPr lang="fr-FR" sz="1200" dirty="0">
                <a:solidFill>
                  <a:schemeClr val="tx1"/>
                </a:solidFill>
              </a:rPr>
              <a:t> est ut.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err="1">
                <a:solidFill>
                  <a:schemeClr val="tx1"/>
                </a:solidFill>
              </a:rPr>
              <a:t>Aut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explicabo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nobis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reiciendis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vel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eum</a:t>
            </a:r>
            <a:r>
              <a:rPr lang="fr-FR" sz="1200" dirty="0">
                <a:solidFill>
                  <a:schemeClr val="tx1"/>
                </a:solidFill>
              </a:rPr>
              <a:t>. </a:t>
            </a:r>
            <a:r>
              <a:rPr lang="fr-FR" sz="1200" dirty="0" err="1">
                <a:solidFill>
                  <a:schemeClr val="tx1"/>
                </a:solidFill>
              </a:rPr>
              <a:t>Beatae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animi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autem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odio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ea</a:t>
            </a:r>
            <a:r>
              <a:rPr lang="fr-FR" sz="1200" dirty="0" smtClean="0">
                <a:solidFill>
                  <a:schemeClr val="tx1"/>
                </a:solidFill>
              </a:rPr>
              <a:t>. </a:t>
            </a:r>
            <a:r>
              <a:rPr lang="fr-FR" sz="1200" b="1" dirty="0" smtClean="0">
                <a:solidFill>
                  <a:schemeClr val="tx1"/>
                </a:solidFill>
              </a:rPr>
              <a:t>[0] </a:t>
            </a:r>
            <a:r>
              <a:rPr lang="fr-FR" sz="1200" dirty="0" smtClean="0">
                <a:solidFill>
                  <a:schemeClr val="tx1"/>
                </a:solidFill>
              </a:rPr>
              <a:t>Minus </a:t>
            </a:r>
            <a:r>
              <a:rPr lang="fr-FR" sz="1200" dirty="0" err="1">
                <a:solidFill>
                  <a:schemeClr val="tx1"/>
                </a:solidFill>
              </a:rPr>
              <a:t>incidunt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omnis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deserunt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beatae</a:t>
            </a:r>
            <a:r>
              <a:rPr lang="fr-FR" sz="1200" dirty="0">
                <a:solidFill>
                  <a:schemeClr val="tx1"/>
                </a:solidFill>
              </a:rPr>
              <a:t>. Quod </a:t>
            </a:r>
            <a:r>
              <a:rPr lang="fr-FR" sz="1200" dirty="0" err="1">
                <a:solidFill>
                  <a:schemeClr val="tx1"/>
                </a:solidFill>
              </a:rPr>
              <a:t>iure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iusto</a:t>
            </a:r>
            <a:r>
              <a:rPr lang="fr-FR" sz="1200" dirty="0">
                <a:solidFill>
                  <a:schemeClr val="tx1"/>
                </a:solidFill>
              </a:rPr>
              <a:t> quia </a:t>
            </a:r>
            <a:r>
              <a:rPr lang="fr-FR" sz="1200" dirty="0" err="1">
                <a:solidFill>
                  <a:schemeClr val="tx1"/>
                </a:solidFill>
              </a:rPr>
              <a:t>occaecati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reiciendis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incidunt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Vous en saurez plus grâce au doc ressource </a:t>
            </a:r>
            <a:r>
              <a:rPr lang="fr-FR" sz="1200" b="1" dirty="0" smtClean="0">
                <a:solidFill>
                  <a:schemeClr val="tx1"/>
                </a:solidFill>
              </a:rPr>
              <a:t>[1]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Cliquez pour le télécharger </a:t>
            </a:r>
            <a:r>
              <a:rPr lang="fr-FR" sz="1200" b="1" dirty="0" smtClean="0">
                <a:solidFill>
                  <a:schemeClr val="tx1"/>
                </a:solidFill>
              </a:rPr>
              <a:t>[2] </a:t>
            </a:r>
            <a:endParaRPr lang="fr-FR" sz="1200" b="1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4" y="5260083"/>
            <a:ext cx="2591994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17569" y="5260083"/>
            <a:ext cx="5440725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8564" y="5435911"/>
            <a:ext cx="2591994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Curseur de la barre de défilement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précédent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suivant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17570" y="5435911"/>
            <a:ext cx="5440725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Illust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scene</a:t>
            </a:r>
            <a:r>
              <a:rPr lang="fr-FR" sz="1200" dirty="0" smtClean="0">
                <a:solidFill>
                  <a:schemeClr val="tx1"/>
                </a:solidFill>
              </a:rPr>
              <a:t> de bureau (slide6_illustration.jpg) – pictogramme </a:t>
            </a:r>
            <a:r>
              <a:rPr lang="fr-FR" sz="1200" dirty="0" err="1" smtClean="0">
                <a:solidFill>
                  <a:schemeClr val="tx1"/>
                </a:solidFill>
              </a:rPr>
              <a:t>telechargement</a:t>
            </a:r>
            <a:r>
              <a:rPr lang="fr-FR" sz="1200" dirty="0" smtClean="0">
                <a:solidFill>
                  <a:schemeClr val="tx1"/>
                </a:solidFill>
              </a:rPr>
              <a:t> (slide6_picto.png)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Integ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: afficher les éléments en synchro avec la voix-off (voir repères en accolade)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Au clic sur le bouton, afficher le </a:t>
            </a:r>
            <a:r>
              <a:rPr lang="fr-FR" sz="1200" dirty="0">
                <a:solidFill>
                  <a:schemeClr val="tx1"/>
                </a:solidFill>
              </a:rPr>
              <a:t>PDF </a:t>
            </a:r>
            <a:r>
              <a:rPr lang="fr-FR" sz="1200" i="1" dirty="0" smtClean="0">
                <a:solidFill>
                  <a:schemeClr val="tx1"/>
                </a:solidFill>
              </a:rPr>
              <a:t>Document_ressource.pdf</a:t>
            </a:r>
            <a:endParaRPr lang="fr-FR" sz="1000" i="1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96935" y="1019103"/>
            <a:ext cx="5343895" cy="18345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/>
              <a:t>Illust</a:t>
            </a:r>
            <a:r>
              <a:rPr lang="fr-FR" sz="1400" dirty="0" smtClean="0"/>
              <a:t>. </a:t>
            </a:r>
          </a:p>
          <a:p>
            <a:pPr algn="ctr"/>
            <a:r>
              <a:rPr lang="fr-FR" sz="1400" dirty="0" smtClean="0"/>
              <a:t>(scène de bureau)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799735" y="4107692"/>
            <a:ext cx="213829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i="1" dirty="0" smtClean="0">
                <a:solidFill>
                  <a:schemeClr val="bg1">
                    <a:lumMod val="50000"/>
                  </a:schemeClr>
                </a:solidFill>
              </a:rPr>
              <a:t>Cliquez  pour</a:t>
            </a:r>
          </a:p>
          <a:p>
            <a:pPr algn="ctr"/>
            <a:r>
              <a:rPr lang="fr-FR" sz="1200" i="1" dirty="0" smtClean="0">
                <a:solidFill>
                  <a:schemeClr val="bg1">
                    <a:lumMod val="50000"/>
                  </a:schemeClr>
                </a:solidFill>
              </a:rPr>
              <a:t>Télécharger le doc [2]</a:t>
            </a:r>
            <a:endParaRPr lang="fr-FR" sz="1200" i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4257785" y="3315299"/>
            <a:ext cx="1295522" cy="792393"/>
          </a:xfrm>
          <a:prstGeom prst="roundRect">
            <a:avLst/>
          </a:prstGeom>
          <a:solidFill>
            <a:srgbClr val="D93421"/>
          </a:solidFill>
          <a:ln w="38100"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200" b="1" dirty="0" err="1" smtClean="0">
                <a:solidFill>
                  <a:schemeClr val="bg1"/>
                </a:solidFill>
              </a:rPr>
              <a:t>Picto</a:t>
            </a:r>
            <a:r>
              <a:rPr lang="fr-FR" sz="1200" b="1" dirty="0">
                <a:solidFill>
                  <a:schemeClr val="bg1"/>
                </a:solidFill>
              </a:rPr>
              <a:t> </a:t>
            </a:r>
            <a:r>
              <a:rPr lang="fr-FR" sz="1200" b="1" dirty="0" err="1" smtClean="0">
                <a:solidFill>
                  <a:schemeClr val="bg1"/>
                </a:solidFill>
              </a:rPr>
              <a:t>telechargement</a:t>
            </a:r>
            <a:r>
              <a:rPr lang="fr-FR" sz="1200" b="1" dirty="0" smtClean="0">
                <a:solidFill>
                  <a:schemeClr val="bg1"/>
                </a:solidFill>
              </a:rPr>
              <a:t> [1]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96935" y="2853634"/>
            <a:ext cx="5508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/>
              <a:t>Aut</a:t>
            </a:r>
            <a:r>
              <a:rPr lang="fr-FR" sz="1400" b="1" dirty="0"/>
              <a:t> </a:t>
            </a:r>
            <a:r>
              <a:rPr lang="fr-FR" sz="1400" b="1" dirty="0" err="1"/>
              <a:t>explicabo</a:t>
            </a:r>
            <a:r>
              <a:rPr lang="fr-FR" sz="1400" b="1" dirty="0"/>
              <a:t> </a:t>
            </a:r>
            <a:r>
              <a:rPr lang="fr-FR" sz="1400" b="1" dirty="0" err="1"/>
              <a:t>nobis</a:t>
            </a:r>
            <a:r>
              <a:rPr lang="fr-FR" sz="1400" b="1" dirty="0"/>
              <a:t> </a:t>
            </a:r>
            <a:r>
              <a:rPr lang="fr-FR" sz="1400" b="1" dirty="0" err="1"/>
              <a:t>reiciendis</a:t>
            </a:r>
            <a:r>
              <a:rPr lang="fr-FR" sz="1400" b="1" dirty="0"/>
              <a:t> </a:t>
            </a:r>
            <a:r>
              <a:rPr lang="fr-FR" sz="1400" b="1" dirty="0" err="1"/>
              <a:t>vel</a:t>
            </a:r>
            <a:r>
              <a:rPr lang="fr-FR" sz="1400" b="1" dirty="0"/>
              <a:t> </a:t>
            </a:r>
            <a:r>
              <a:rPr lang="fr-FR" sz="1400" b="1" dirty="0" err="1"/>
              <a:t>eum</a:t>
            </a:r>
            <a:r>
              <a:rPr lang="fr-FR" sz="1400" b="1" dirty="0"/>
              <a:t>. </a:t>
            </a:r>
            <a:r>
              <a:rPr lang="fr-FR" sz="1400" b="1" dirty="0" err="1"/>
              <a:t>Beatae</a:t>
            </a:r>
            <a:r>
              <a:rPr lang="fr-FR" sz="1400" b="1" dirty="0"/>
              <a:t> </a:t>
            </a:r>
            <a:r>
              <a:rPr lang="fr-FR" sz="1400" b="1" dirty="0" err="1"/>
              <a:t>animi</a:t>
            </a:r>
            <a:r>
              <a:rPr lang="fr-FR" sz="1400" b="1" dirty="0"/>
              <a:t> </a:t>
            </a:r>
            <a:r>
              <a:rPr lang="fr-FR" sz="1400" b="1" dirty="0" err="1"/>
              <a:t>autem</a:t>
            </a:r>
            <a:r>
              <a:rPr lang="fr-FR" sz="1400" b="1" dirty="0"/>
              <a:t> </a:t>
            </a:r>
            <a:r>
              <a:rPr lang="fr-FR" sz="1400" b="1" dirty="0" err="1"/>
              <a:t>odio</a:t>
            </a:r>
            <a:r>
              <a:rPr lang="fr-FR" sz="1400" b="1" dirty="0"/>
              <a:t> </a:t>
            </a:r>
            <a:r>
              <a:rPr lang="fr-FR" sz="1400" b="1" dirty="0" err="1" smtClean="0"/>
              <a:t>ea</a:t>
            </a:r>
            <a:r>
              <a:rPr lang="fr-FR" sz="1400" b="1" dirty="0" smtClean="0"/>
              <a:t> [0]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3294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Slide7.mp3 </a:t>
            </a:r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Consigne QCM</a:t>
            </a: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Feedback : 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Slide7_feedback.mp3 </a:t>
            </a:r>
          </a:p>
          <a:p>
            <a:r>
              <a:rPr lang="fr-FR" sz="1200" dirty="0" err="1">
                <a:solidFill>
                  <a:schemeClr val="tx1"/>
                </a:solidFill>
              </a:rPr>
              <a:t>Doloribus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b="1" dirty="0" err="1">
                <a:solidFill>
                  <a:schemeClr val="tx1"/>
                </a:solidFill>
              </a:rPr>
              <a:t>placeat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sed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nisi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nulla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occaecati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quae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eum</a:t>
            </a:r>
            <a:r>
              <a:rPr lang="fr-FR" sz="1200" dirty="0">
                <a:solidFill>
                  <a:schemeClr val="tx1"/>
                </a:solidFill>
              </a:rPr>
              <a:t> ut. </a:t>
            </a:r>
            <a:endParaRPr lang="fr-FR" sz="1200" dirty="0" smtClean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b="1" dirty="0" err="1" smtClean="0">
                <a:solidFill>
                  <a:schemeClr val="tx1"/>
                </a:solidFill>
              </a:rPr>
              <a:t>Harum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distinctio</a:t>
            </a:r>
            <a:r>
              <a:rPr lang="fr-FR" sz="1200" dirty="0">
                <a:solidFill>
                  <a:schemeClr val="tx1"/>
                </a:solidFill>
              </a:rPr>
              <a:t> nihil </a:t>
            </a:r>
            <a:r>
              <a:rPr lang="fr-FR" sz="1200" dirty="0" err="1">
                <a:solidFill>
                  <a:schemeClr val="tx1"/>
                </a:solidFill>
              </a:rPr>
              <a:t>aut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laborum</a:t>
            </a:r>
            <a:r>
              <a:rPr lang="fr-FR" sz="1200" dirty="0">
                <a:solidFill>
                  <a:schemeClr val="tx1"/>
                </a:solidFill>
              </a:rPr>
              <a:t> et </a:t>
            </a:r>
            <a:r>
              <a:rPr lang="fr-FR" sz="1200" dirty="0" err="1">
                <a:solidFill>
                  <a:schemeClr val="tx1"/>
                </a:solidFill>
              </a:rPr>
              <a:t>tenetur</a:t>
            </a:r>
            <a:r>
              <a:rPr lang="fr-FR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313776" y="175823"/>
            <a:ext cx="658300" cy="2226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966765" y="904803"/>
            <a:ext cx="726283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A8E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Consigne QCM</a:t>
            </a:r>
          </a:p>
          <a:p>
            <a:r>
              <a:rPr lang="fr-FR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Sélectionnez les bonnes réponses puis validez.</a:t>
            </a:r>
            <a:endParaRPr lang="fr-FR" sz="1400" i="1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2498507" y="3637305"/>
            <a:ext cx="1012499" cy="262745"/>
          </a:xfrm>
          <a:prstGeom prst="roundRect">
            <a:avLst/>
          </a:prstGeom>
          <a:solidFill>
            <a:srgbClr val="D93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Valider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69771" y="4847858"/>
            <a:ext cx="5292394" cy="283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058779" y="3931864"/>
            <a:ext cx="7590370" cy="7873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FR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Bonnes réponses </a:t>
            </a:r>
            <a:r>
              <a:rPr lang="fr-F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</a:t>
            </a:r>
            <a:r>
              <a:rPr lang="fr-FR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éponses incorrectes</a:t>
            </a:r>
          </a:p>
          <a:p>
            <a:r>
              <a:rPr lang="fr-FR" sz="1400" dirty="0" err="1">
                <a:solidFill>
                  <a:schemeClr val="tx1"/>
                </a:solidFill>
              </a:rPr>
              <a:t>Doloribus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placeat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sed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nisi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nulla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occaecati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quae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eum</a:t>
            </a:r>
            <a:r>
              <a:rPr lang="fr-FR" sz="1400" dirty="0">
                <a:solidFill>
                  <a:schemeClr val="tx1"/>
                </a:solidFill>
              </a:rPr>
              <a:t> ut. </a:t>
            </a:r>
            <a:r>
              <a:rPr lang="fr-FR" sz="1400" dirty="0" err="1" smtClean="0">
                <a:solidFill>
                  <a:schemeClr val="tx1"/>
                </a:solidFill>
              </a:rPr>
              <a:t>Harum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distinctio</a:t>
            </a:r>
            <a:r>
              <a:rPr lang="fr-FR" sz="1400" dirty="0" smtClean="0">
                <a:solidFill>
                  <a:schemeClr val="tx1"/>
                </a:solidFill>
              </a:rPr>
              <a:t/>
            </a:r>
            <a:br>
              <a:rPr lang="fr-FR" sz="1400" dirty="0" smtClean="0">
                <a:solidFill>
                  <a:schemeClr val="tx1"/>
                </a:solidFill>
              </a:rPr>
            </a:br>
            <a:r>
              <a:rPr lang="fr-FR" sz="1400" dirty="0" smtClean="0">
                <a:solidFill>
                  <a:schemeClr val="tx1"/>
                </a:solidFill>
              </a:rPr>
              <a:t>nihil </a:t>
            </a:r>
            <a:r>
              <a:rPr lang="fr-FR" sz="1400" dirty="0" err="1">
                <a:solidFill>
                  <a:schemeClr val="tx1"/>
                </a:solidFill>
              </a:rPr>
              <a:t>aut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err="1">
                <a:solidFill>
                  <a:schemeClr val="tx1"/>
                </a:solidFill>
              </a:rPr>
              <a:t>laborum</a:t>
            </a:r>
            <a:r>
              <a:rPr lang="fr-FR" sz="1400" dirty="0">
                <a:solidFill>
                  <a:schemeClr val="tx1"/>
                </a:solidFill>
              </a:rPr>
              <a:t> et </a:t>
            </a:r>
            <a:r>
              <a:rPr lang="fr-FR" sz="1400" dirty="0" err="1">
                <a:solidFill>
                  <a:schemeClr val="tx1"/>
                </a:solidFill>
              </a:rPr>
              <a:t>tenetur</a:t>
            </a:r>
            <a:r>
              <a:rPr lang="fr-FR" sz="1400" dirty="0">
                <a:solidFill>
                  <a:schemeClr val="tx1"/>
                </a:solidFill>
              </a:rPr>
              <a:t>.</a:t>
            </a:r>
          </a:p>
          <a:p>
            <a:r>
              <a:rPr lang="fr-FR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7464994" y="4230885"/>
            <a:ext cx="1012499" cy="262745"/>
          </a:xfrm>
          <a:prstGeom prst="roundRect">
            <a:avLst/>
          </a:prstGeom>
          <a:solidFill>
            <a:srgbClr val="D93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Continuer</a:t>
            </a:r>
            <a:endParaRPr lang="fr-FR" sz="12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2498507" y="1476702"/>
            <a:ext cx="217332" cy="205901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2801253" y="1447045"/>
            <a:ext cx="3016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Réponse 1</a:t>
            </a:r>
            <a:endParaRPr lang="fr-FR" sz="1400" i="1" dirty="0"/>
          </a:p>
        </p:txBody>
      </p:sp>
      <p:sp>
        <p:nvSpPr>
          <p:cNvPr id="28" name="ZoneTexte 27"/>
          <p:cNvSpPr txBox="1"/>
          <p:nvPr/>
        </p:nvSpPr>
        <p:spPr>
          <a:xfrm>
            <a:off x="2801252" y="1868957"/>
            <a:ext cx="3016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Réponse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sz="14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2801252" y="2258900"/>
            <a:ext cx="3016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Réponse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FR" sz="1400" i="1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2498507" y="1899878"/>
            <a:ext cx="217332" cy="205901"/>
          </a:xfrm>
          <a:prstGeom prst="roundRect">
            <a:avLst/>
          </a:prstGeom>
          <a:solidFill>
            <a:schemeClr val="accent1"/>
          </a:soli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2498507" y="2339735"/>
            <a:ext cx="217332" cy="205901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Clic sur </a:t>
            </a:r>
            <a:r>
              <a:rPr lang="fr-FR" sz="1200" dirty="0">
                <a:solidFill>
                  <a:schemeClr val="tx1"/>
                </a:solidFill>
              </a:rPr>
              <a:t>au moins une proposition avant de valider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Valider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Bouton </a:t>
            </a:r>
            <a:r>
              <a:rPr lang="fr-FR" sz="1200" dirty="0" err="1" smtClean="0">
                <a:solidFill>
                  <a:schemeClr val="tx1"/>
                </a:solidFill>
              </a:rPr>
              <a:t>precendent</a:t>
            </a: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Bouton suivant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Illust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-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Integ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Activité QCM 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Feedback </a:t>
            </a:r>
            <a:r>
              <a:rPr lang="fr-FR" sz="1200" dirty="0">
                <a:solidFill>
                  <a:schemeClr val="tx1"/>
                </a:solidFill>
              </a:rPr>
              <a:t>: Afficher Bonne réponse ou Réponse incorrecte.</a:t>
            </a:r>
          </a:p>
          <a:p>
            <a:pPr defTabSz="457200" latinLnBrk="1" hangingPunct="0"/>
            <a:r>
              <a:rPr lang="fr-FR" sz="1200" dirty="0">
                <a:solidFill>
                  <a:schemeClr val="tx1"/>
                </a:solidFill>
              </a:rPr>
              <a:t>Puis, 1’’ après,  afficher la bonne réponse en vert, lancer la voix </a:t>
            </a:r>
            <a:r>
              <a:rPr lang="fr-FR" sz="1200" dirty="0" smtClean="0">
                <a:solidFill>
                  <a:schemeClr val="tx1"/>
                </a:solidFill>
              </a:rPr>
              <a:t>off de </a:t>
            </a:r>
            <a:r>
              <a:rPr lang="fr-FR" sz="1200" dirty="0" err="1" smtClean="0">
                <a:solidFill>
                  <a:schemeClr val="tx1"/>
                </a:solidFill>
              </a:rPr>
              <a:t>feeback</a:t>
            </a:r>
            <a:r>
              <a:rPr lang="fr-FR" sz="1200" dirty="0" smtClean="0">
                <a:solidFill>
                  <a:schemeClr val="tx1"/>
                </a:solidFill>
              </a:rPr>
              <a:t>, et synchroniser </a:t>
            </a:r>
            <a:r>
              <a:rPr lang="fr-FR" sz="1200" dirty="0">
                <a:solidFill>
                  <a:schemeClr val="tx1"/>
                </a:solidFill>
              </a:rPr>
              <a:t>les textes </a:t>
            </a:r>
            <a:r>
              <a:rPr lang="fr-FR" sz="1200" dirty="0" smtClean="0">
                <a:solidFill>
                  <a:schemeClr val="tx1"/>
                </a:solidFill>
              </a:rPr>
              <a:t>(en gras) sur </a:t>
            </a:r>
            <a:r>
              <a:rPr lang="fr-FR" sz="1200" dirty="0">
                <a:solidFill>
                  <a:schemeClr val="tx1"/>
                </a:solidFill>
              </a:rPr>
              <a:t>la voix off.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66765" y="432020"/>
            <a:ext cx="7682384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 –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 1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801252" y="2660197"/>
            <a:ext cx="301679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Réponse 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FR" sz="1400" i="1" dirty="0"/>
          </a:p>
        </p:txBody>
      </p:sp>
      <p:sp>
        <p:nvSpPr>
          <p:cNvPr id="26" name="Rectangle à coins arrondis 25"/>
          <p:cNvSpPr/>
          <p:nvPr/>
        </p:nvSpPr>
        <p:spPr>
          <a:xfrm>
            <a:off x="2498507" y="2741032"/>
            <a:ext cx="217332" cy="205901"/>
          </a:xfrm>
          <a:prstGeom prst="roundRect">
            <a:avLst/>
          </a:prstGeom>
          <a:solidFill>
            <a:schemeClr val="accent1"/>
          </a:solidFill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2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50" y="0"/>
            <a:ext cx="8705850" cy="546735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Clic sur les </a:t>
            </a:r>
            <a:r>
              <a:rPr lang="fr-FR" sz="1200" dirty="0" smtClean="0">
                <a:solidFill>
                  <a:schemeClr val="tx1"/>
                </a:solidFill>
              </a:rPr>
              <a:t>2 </a:t>
            </a:r>
            <a:r>
              <a:rPr lang="fr-FR" sz="1200" dirty="0">
                <a:solidFill>
                  <a:schemeClr val="tx1"/>
                </a:solidFill>
              </a:rPr>
              <a:t>premiers chapitres</a:t>
            </a:r>
          </a:p>
          <a:p>
            <a:r>
              <a:rPr lang="fr-FR" sz="1200" dirty="0">
                <a:solidFill>
                  <a:schemeClr val="tx1"/>
                </a:solidFill>
              </a:rPr>
              <a:t>Barre de défilement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Bouton Suivant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Bouton </a:t>
            </a:r>
            <a:r>
              <a:rPr lang="fr-FR" sz="1200" dirty="0" smtClean="0">
                <a:solidFill>
                  <a:schemeClr val="tx1"/>
                </a:solidFill>
              </a:rPr>
              <a:t>Précédent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err="1" smtClean="0">
                <a:solidFill>
                  <a:schemeClr val="tx1"/>
                </a:solidFill>
              </a:rPr>
              <a:t>Illus</a:t>
            </a:r>
            <a:r>
              <a:rPr lang="fr-FR" sz="1200" dirty="0" smtClean="0">
                <a:solidFill>
                  <a:schemeClr val="tx1"/>
                </a:solidFill>
              </a:rPr>
              <a:t>. : slide8.jpg</a:t>
            </a:r>
          </a:p>
          <a:p>
            <a:pPr defTabSz="457200" latinLnBrk="1" hangingPunct="0"/>
            <a:r>
              <a:rPr lang="fr-FR" sz="1200" dirty="0" err="1" smtClean="0">
                <a:solidFill>
                  <a:schemeClr val="tx1"/>
                </a:solidFill>
              </a:rPr>
              <a:t>Integ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: </a:t>
            </a:r>
            <a:r>
              <a:rPr lang="fr-FR" sz="1200" dirty="0" smtClean="0">
                <a:solidFill>
                  <a:schemeClr val="tx1"/>
                </a:solidFill>
              </a:rPr>
              <a:t>Sommaire.</a:t>
            </a:r>
          </a:p>
          <a:p>
            <a:pPr defTabSz="457200" latinLnBrk="1" hangingPunct="0"/>
            <a:r>
              <a:rPr lang="fr-FR" sz="1200" dirty="0">
                <a:solidFill>
                  <a:schemeClr val="tx1"/>
                </a:solidFill>
              </a:rPr>
              <a:t>Seule les 2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premiers chapitres sont cliquables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Chapitre 1 apparaît visité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>
                <a:solidFill>
                  <a:schemeClr val="tx1"/>
                </a:solidFill>
              </a:rPr>
              <a:t>Masquer la barre de défilement.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51924" y="2240951"/>
            <a:ext cx="3348000" cy="246221"/>
          </a:xfrm>
          <a:prstGeom prst="rect">
            <a:avLst/>
          </a:prstGeom>
          <a:solidFill>
            <a:srgbClr val="CDEDF7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>
                <a:solidFill>
                  <a:srgbClr val="2596D8"/>
                </a:solidFill>
              </a:rPr>
              <a:t>Partie </a:t>
            </a:r>
            <a:r>
              <a:rPr lang="fr-FR" sz="1600" b="1" dirty="0" smtClean="0">
                <a:solidFill>
                  <a:srgbClr val="2596D8"/>
                </a:solidFill>
              </a:rPr>
              <a:t>2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65776" y="2687641"/>
            <a:ext cx="3356399" cy="246221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 smtClean="0">
                <a:solidFill>
                  <a:srgbClr val="2596D8"/>
                </a:solidFill>
              </a:rPr>
              <a:t>Lorem </a:t>
            </a:r>
            <a:r>
              <a:rPr lang="fr-FR" sz="1600" b="1" dirty="0" err="1" smtClean="0">
                <a:solidFill>
                  <a:srgbClr val="2596D8"/>
                </a:solidFill>
              </a:rPr>
              <a:t>ipsum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65775" y="1782448"/>
            <a:ext cx="3348000" cy="246221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>
                <a:solidFill>
                  <a:srgbClr val="C00000"/>
                </a:solidFill>
              </a:rPr>
              <a:t>Partie 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65775" y="3127474"/>
            <a:ext cx="3348000" cy="246221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spAutoFit/>
          </a:bodyPr>
          <a:lstStyle/>
          <a:p>
            <a:r>
              <a:rPr lang="fr-FR" sz="1600" b="1" dirty="0">
                <a:solidFill>
                  <a:srgbClr val="2596D8"/>
                </a:solidFill>
              </a:rPr>
              <a:t>Partie </a:t>
            </a:r>
            <a:r>
              <a:rPr lang="fr-FR" sz="1600" b="1" dirty="0" smtClean="0">
                <a:solidFill>
                  <a:srgbClr val="2596D8"/>
                </a:solidFill>
              </a:rPr>
              <a:t>4</a:t>
            </a:r>
            <a:endParaRPr lang="fr-FR" sz="1600" b="1" dirty="0">
              <a:solidFill>
                <a:srgbClr val="2596D8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285" y="1775576"/>
            <a:ext cx="330640" cy="37472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 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0832" y="2196301"/>
            <a:ext cx="361950" cy="39052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975" y="2650192"/>
            <a:ext cx="361950" cy="3905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232462" y="1782448"/>
            <a:ext cx="3525323" cy="16930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Photo accueil</a:t>
            </a:r>
            <a:r>
              <a:rPr lang="fr-FR" dirty="0"/>
              <a:t> </a:t>
            </a:r>
            <a:r>
              <a:rPr lang="fr-FR" dirty="0" smtClean="0"/>
              <a:t>(extrait de la vidéo)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465776" y="2687488"/>
            <a:ext cx="3348000" cy="288000"/>
          </a:xfrm>
          <a:prstGeom prst="rect">
            <a:avLst/>
          </a:prstGeom>
          <a:solidFill>
            <a:srgbClr val="ECECEC"/>
          </a:solidFill>
        </p:spPr>
        <p:txBody>
          <a:bodyPr wrap="square" tIns="0" bIns="0">
            <a:noAutofit/>
          </a:bodyPr>
          <a:lstStyle/>
          <a:p>
            <a:r>
              <a:rPr lang="fr-FR" sz="1600" b="1" dirty="0">
                <a:solidFill>
                  <a:srgbClr val="2596D8"/>
                </a:solidFill>
              </a:rPr>
              <a:t>Partie </a:t>
            </a:r>
            <a:r>
              <a:rPr lang="fr-FR" sz="1600" b="1" dirty="0" smtClean="0">
                <a:solidFill>
                  <a:srgbClr val="2596D8"/>
                </a:solidFill>
              </a:rPr>
              <a:t>3</a:t>
            </a:r>
            <a:endParaRPr lang="fr-FR" sz="1600" b="1" dirty="0">
              <a:solidFill>
                <a:srgbClr val="2596D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81807" y="4768123"/>
            <a:ext cx="5274526" cy="3711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5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0"/>
            <a:ext cx="8601075" cy="543877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8982911" y="175823"/>
            <a:ext cx="3063777" cy="65911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 smtClean="0">
                <a:solidFill>
                  <a:schemeClr val="tx1"/>
                </a:solidFill>
              </a:rPr>
              <a:t>-</a:t>
            </a:r>
          </a:p>
          <a:p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82912" y="-4"/>
            <a:ext cx="3063777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Texte voix off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98563" y="5260083"/>
            <a:ext cx="4019240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Interaction, embranchement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24360" y="5260083"/>
            <a:ext cx="4033933" cy="1758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CONSIGNE ILLUSTRATION /  INTEGRATION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8563" y="5435911"/>
            <a:ext cx="4019240" cy="13310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dirty="0">
                <a:solidFill>
                  <a:schemeClr val="tx1"/>
                </a:solidFill>
              </a:rPr>
              <a:t>Curseur de la barre de défilement</a:t>
            </a:r>
          </a:p>
          <a:p>
            <a:r>
              <a:rPr lang="fr-FR" sz="1200" dirty="0" smtClean="0">
                <a:solidFill>
                  <a:schemeClr val="tx1"/>
                </a:solidFill>
              </a:rPr>
              <a:t>Clic </a:t>
            </a:r>
            <a:r>
              <a:rPr lang="fr-FR" sz="1200" dirty="0">
                <a:solidFill>
                  <a:schemeClr val="tx1"/>
                </a:solidFill>
              </a:rPr>
              <a:t>sur Suivant</a:t>
            </a:r>
          </a:p>
          <a:p>
            <a:r>
              <a:rPr lang="fr-FR" sz="1200" dirty="0">
                <a:solidFill>
                  <a:schemeClr val="tx1"/>
                </a:solidFill>
              </a:rPr>
              <a:t>Clic sur Précédent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24361" y="5435911"/>
            <a:ext cx="4033933" cy="13310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200" latinLnBrk="1" hangingPunct="0"/>
            <a:r>
              <a:rPr lang="fr-FR" sz="1200" dirty="0" smtClean="0">
                <a:solidFill>
                  <a:schemeClr val="tx1"/>
                </a:solidFill>
              </a:rPr>
              <a:t>Médias : -</a:t>
            </a:r>
            <a:endParaRPr lang="fr-FR" sz="1200" dirty="0">
              <a:solidFill>
                <a:schemeClr val="tx1"/>
              </a:solidFill>
            </a:endParaRPr>
          </a:p>
          <a:p>
            <a:pPr defTabSz="457200" latinLnBrk="1" hangingPunct="0"/>
            <a:r>
              <a:rPr lang="fr-FR" sz="1200" dirty="0" err="1">
                <a:solidFill>
                  <a:schemeClr val="tx1"/>
                </a:solidFill>
              </a:rPr>
              <a:t>Integ</a:t>
            </a:r>
            <a:r>
              <a:rPr lang="fr-FR" sz="1200" dirty="0">
                <a:solidFill>
                  <a:schemeClr val="tx1"/>
                </a:solidFill>
              </a:rPr>
              <a:t> : </a:t>
            </a:r>
            <a:r>
              <a:rPr lang="fr-FR" sz="1200" dirty="0" smtClean="0">
                <a:solidFill>
                  <a:schemeClr val="tx1"/>
                </a:solidFill>
              </a:rPr>
              <a:t>-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66765" y="432020"/>
            <a:ext cx="6347011" cy="301406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D934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module –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 1</a:t>
            </a:r>
            <a:endParaRPr lang="fr-FR" dirty="0">
              <a:solidFill>
                <a:srgbClr val="D934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495728" y="2445376"/>
            <a:ext cx="465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ETC.. ETC…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0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</TotalTime>
  <Words>1101</Words>
  <Application>Microsoft Office PowerPoint</Application>
  <PresentationFormat>Grand écran</PresentationFormat>
  <Paragraphs>223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Hugo Chaume</dc:creator>
  <cp:lastModifiedBy>Hugo Chaume</cp:lastModifiedBy>
  <cp:revision>234</cp:revision>
  <dcterms:created xsi:type="dcterms:W3CDTF">2016-01-07T08:11:56Z</dcterms:created>
  <dcterms:modified xsi:type="dcterms:W3CDTF">2018-10-09T16:08:15Z</dcterms:modified>
</cp:coreProperties>
</file>